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7" r:id="rId4"/>
    <p:sldId id="269" r:id="rId5"/>
    <p:sldId id="268" r:id="rId6"/>
    <p:sldId id="258" r:id="rId7"/>
    <p:sldId id="259" r:id="rId8"/>
    <p:sldId id="270" r:id="rId9"/>
    <p:sldId id="262" r:id="rId10"/>
    <p:sldId id="263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706" autoAdjust="0"/>
  </p:normalViewPr>
  <p:slideViewPr>
    <p:cSldViewPr>
      <p:cViewPr varScale="1">
        <p:scale>
          <a:sx n="73" d="100"/>
          <a:sy n="73" d="100"/>
        </p:scale>
        <p:origin x="7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C5132-FFA3-4B02-9F09-22FCF40EFA74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C20D7-F8F1-4196-9585-26F31AFC8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E42C9-243F-4DC5-AFF6-9D56B5FA9D63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EC444-603B-4F09-9A06-5917518DD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154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"/>
          <p:cNvSpPr/>
          <p:nvPr/>
        </p:nvSpPr>
        <p:spPr bwMode="invGray">
          <a:xfrm>
            <a:off x="0" y="3936697"/>
            <a:ext cx="12192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4114800"/>
            <a:ext cx="10515598" cy="1158446"/>
          </a:xfrm>
        </p:spPr>
        <p:txBody>
          <a:bodyPr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0515598" cy="474836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41693" y="365125"/>
            <a:ext cx="16002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344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92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429000"/>
            <a:ext cx="9601200" cy="1838519"/>
          </a:xfrm>
        </p:spPr>
        <p:txBody>
          <a:bodyPr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5340096"/>
            <a:ext cx="9601200" cy="47548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61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61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400800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7048"/>
            <a:ext cx="3429000" cy="1901952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838198" y="685800"/>
            <a:ext cx="6400800" cy="52578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8999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6/18/2021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invGray">
          <a:xfrm>
            <a:off x="0" y="6492239"/>
            <a:ext cx="12188825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81000" y="6549715"/>
            <a:ext cx="8442158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2"/>
          </p:nvPr>
        </p:nvSpPr>
        <p:spPr>
          <a:xfrm>
            <a:off x="9685939" y="6549715"/>
            <a:ext cx="16678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0FE2824-C2A0-4931-BB32-60B24BDBB3CC}" type="datetimeFigureOut">
              <a:rPr lang="en-US" smtClean="0"/>
              <a:pPr/>
              <a:t>6/18/2021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799" y="6549715"/>
            <a:ext cx="44636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13333A4-2EF1-4B79-B68C-AB20E66B48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eonames.org/postal-codes/CA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4179724"/>
            <a:ext cx="10515598" cy="1158446"/>
          </a:xfrm>
        </p:spPr>
        <p:txBody>
          <a:bodyPr>
            <a:normAutofit fontScale="90000"/>
          </a:bodyPr>
          <a:lstStyle/>
          <a:p>
            <a:r>
              <a:rPr lang="en-US" dirty="0"/>
              <a:t>Determining Similarity of Canadian </a:t>
            </a:r>
            <a:r>
              <a:rPr lang="en-US" dirty="0" err="1"/>
              <a:t>Neighbourhoods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Chloe Pomeroy</a:t>
            </a:r>
          </a:p>
        </p:txBody>
      </p:sp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610"/>
          </a:xfrm>
        </p:spPr>
        <p:txBody>
          <a:bodyPr/>
          <a:lstStyle/>
          <a:p>
            <a:r>
              <a:rPr lang="en-US" dirty="0"/>
              <a:t>Problems with the Model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7326034-A7AD-49BB-AD3F-A9201FAF5B56}"/>
              </a:ext>
            </a:extLst>
          </p:cNvPr>
          <p:cNvSpPr txBox="1">
            <a:spLocks/>
          </p:cNvSpPr>
          <p:nvPr/>
        </p:nvSpPr>
        <p:spPr>
          <a:xfrm>
            <a:off x="838200" y="1628800"/>
            <a:ext cx="10730408" cy="45608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Not every cluster has a </a:t>
            </a:r>
            <a:r>
              <a:rPr lang="en-US" sz="2800" dirty="0" err="1"/>
              <a:t>neighbourhood</a:t>
            </a:r>
            <a:r>
              <a:rPr lang="en-US" sz="2800" dirty="0"/>
              <a:t> from each city</a:t>
            </a:r>
          </a:p>
          <a:p>
            <a:r>
              <a:rPr lang="en-US" sz="2800" dirty="0"/>
              <a:t>Some clusters contain only one </a:t>
            </a:r>
            <a:r>
              <a:rPr lang="en-US" sz="2800" dirty="0" err="1"/>
              <a:t>neighbourhood</a:t>
            </a:r>
            <a:r>
              <a:rPr lang="en-US" sz="2800" dirty="0"/>
              <a:t>, so we aren’t able to find similar </a:t>
            </a:r>
            <a:r>
              <a:rPr lang="en-US" sz="2800" dirty="0" err="1"/>
              <a:t>neighbourhoods</a:t>
            </a:r>
            <a:r>
              <a:rPr lang="en-US" sz="2800" dirty="0"/>
              <a:t> for them</a:t>
            </a:r>
          </a:p>
          <a:p>
            <a:r>
              <a:rPr lang="en-US" sz="2800" dirty="0"/>
              <a:t>One cluster contains only </a:t>
            </a:r>
            <a:r>
              <a:rPr lang="en-US" sz="2800" dirty="0" err="1"/>
              <a:t>neighbourhoods</a:t>
            </a:r>
            <a:r>
              <a:rPr lang="en-US" sz="2800" dirty="0"/>
              <a:t> for one city (Montreal)</a:t>
            </a:r>
          </a:p>
          <a:p>
            <a:r>
              <a:rPr lang="en-US" sz="2800" dirty="0"/>
              <a:t>Next step would be to create a function that uses Euclidean distance to output only the most similar (or top n most similar) </a:t>
            </a:r>
            <a:r>
              <a:rPr lang="en-US" sz="2800" dirty="0" err="1"/>
              <a:t>neighbourhoods</a:t>
            </a:r>
            <a:r>
              <a:rPr lang="en-US" sz="2800" dirty="0"/>
              <a:t> to a given one, instead of just showing every </a:t>
            </a:r>
            <a:r>
              <a:rPr lang="en-US" sz="2800" dirty="0" err="1"/>
              <a:t>neighbourhood</a:t>
            </a:r>
            <a:r>
              <a:rPr lang="en-US" sz="2800" dirty="0"/>
              <a:t> in the cluster</a:t>
            </a:r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50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610"/>
          </a:xfrm>
        </p:spPr>
        <p:txBody>
          <a:bodyPr/>
          <a:lstStyle/>
          <a:p>
            <a:r>
              <a:rPr lang="en-US" dirty="0"/>
              <a:t>Conclusion and Next Steps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7326034-A7AD-49BB-AD3F-A9201FAF5B56}"/>
              </a:ext>
            </a:extLst>
          </p:cNvPr>
          <p:cNvSpPr txBox="1">
            <a:spLocks/>
          </p:cNvSpPr>
          <p:nvPr/>
        </p:nvSpPr>
        <p:spPr>
          <a:xfrm>
            <a:off x="838200" y="1340768"/>
            <a:ext cx="10730408" cy="48488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Create a function that uses Euclidean distance to output only the most similar (or top n most similar) </a:t>
            </a:r>
            <a:r>
              <a:rPr lang="en-US" sz="2800" dirty="0" err="1"/>
              <a:t>neighbourhoods</a:t>
            </a:r>
            <a:r>
              <a:rPr lang="en-US" sz="2800" dirty="0"/>
              <a:t> to a given one, instead of just showing everything in the cluster</a:t>
            </a:r>
          </a:p>
          <a:p>
            <a:r>
              <a:rPr lang="en-US" sz="2800" dirty="0"/>
              <a:t>Use more data to make the result more accurate </a:t>
            </a:r>
            <a:br>
              <a:rPr lang="en-US" sz="2800" dirty="0"/>
            </a:br>
            <a:r>
              <a:rPr lang="en-US" sz="2800" dirty="0"/>
              <a:t>possible options:</a:t>
            </a:r>
          </a:p>
          <a:p>
            <a:pPr lvl="1"/>
            <a:r>
              <a:rPr lang="en-US" sz="2600" dirty="0"/>
              <a:t>Demographic data</a:t>
            </a:r>
          </a:p>
          <a:p>
            <a:pPr lvl="1"/>
            <a:r>
              <a:rPr lang="en-US" sz="2600" dirty="0"/>
              <a:t>Weather data</a:t>
            </a:r>
          </a:p>
          <a:p>
            <a:pPr lvl="1"/>
            <a:r>
              <a:rPr lang="en-US" sz="2600" dirty="0"/>
              <a:t>Voting data</a:t>
            </a:r>
          </a:p>
          <a:p>
            <a:r>
              <a:rPr lang="en-US" sz="2800" dirty="0"/>
              <a:t>Add a parameter so the user can specify which city they want to find a </a:t>
            </a:r>
            <a:r>
              <a:rPr lang="en-US" sz="2800" dirty="0" err="1"/>
              <a:t>neighbourhood</a:t>
            </a:r>
            <a:r>
              <a:rPr lang="en-US" sz="2800" dirty="0"/>
              <a:t> in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476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610"/>
          </a:xfrm>
        </p:spPr>
        <p:txBody>
          <a:bodyPr/>
          <a:lstStyle/>
          <a:p>
            <a:r>
              <a:rPr lang="en-US" dirty="0">
                <a:cs typeface="Calibri" panose="020F0502020204030204" pitchFamily="34" charset="0"/>
              </a:rPr>
              <a:t>When moving cities, it’s hard to know where to look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Different </a:t>
            </a:r>
            <a:r>
              <a:rPr lang="en-US" sz="2800" dirty="0" err="1"/>
              <a:t>neighbourhoods</a:t>
            </a:r>
            <a:r>
              <a:rPr lang="en-US" sz="2800" dirty="0"/>
              <a:t> have different feels, demographics, and venues.</a:t>
            </a:r>
          </a:p>
          <a:p>
            <a:endParaRPr lang="en-US" sz="2800" dirty="0"/>
          </a:p>
          <a:p>
            <a:r>
              <a:rPr lang="en-US" sz="2800" dirty="0"/>
              <a:t>People moving for work have often never been to the city they’re moving to.</a:t>
            </a:r>
          </a:p>
          <a:p>
            <a:endParaRPr lang="en-US" sz="2800" dirty="0"/>
          </a:p>
          <a:p>
            <a:r>
              <a:rPr lang="en-US" sz="2800" dirty="0"/>
              <a:t>Determining </a:t>
            </a:r>
            <a:r>
              <a:rPr lang="en-US" sz="2800" dirty="0" err="1"/>
              <a:t>neighbourhood</a:t>
            </a:r>
            <a:r>
              <a:rPr lang="en-US" sz="2800" dirty="0"/>
              <a:t> similarity in major cities will help people figure out where they should look for real estate.</a:t>
            </a:r>
          </a:p>
        </p:txBody>
      </p:sp>
    </p:spTree>
    <p:extLst>
      <p:ext uri="{BB962C8B-B14F-4D97-AF65-F5344CB8AC3E}">
        <p14:creationId xmlns:p14="http://schemas.microsoft.com/office/powerpoint/2010/main" val="68219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610"/>
          </a:xfrm>
        </p:spPr>
        <p:txBody>
          <a:bodyPr>
            <a:normAutofit/>
          </a:bodyPr>
          <a:lstStyle/>
          <a:p>
            <a:r>
              <a:rPr lang="en-US" dirty="0">
                <a:cs typeface="Calibri" panose="020F0502020204030204" pitchFamily="34" charset="0"/>
              </a:rPr>
              <a:t>Data Acquisition and Cleaning – Postal Code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All </a:t>
            </a:r>
            <a:r>
              <a:rPr lang="en-US" sz="2800" dirty="0" err="1"/>
              <a:t>neighbourhood</a:t>
            </a:r>
            <a:r>
              <a:rPr lang="en-US" sz="2800" dirty="0"/>
              <a:t> postal code data was found on </a:t>
            </a:r>
            <a:r>
              <a:rPr lang="en-US" sz="2800" dirty="0">
                <a:hlinkClick r:id="rId2"/>
              </a:rPr>
              <a:t>geonames.org</a:t>
            </a:r>
            <a:endParaRPr lang="en-US" sz="2800" dirty="0"/>
          </a:p>
          <a:p>
            <a:r>
              <a:rPr lang="en-US" sz="2800" dirty="0"/>
              <a:t>The data contained all </a:t>
            </a:r>
            <a:r>
              <a:rPr lang="en-US" sz="2800" dirty="0" err="1"/>
              <a:t>neighbourhoods</a:t>
            </a:r>
            <a:r>
              <a:rPr lang="en-US" sz="2800" dirty="0"/>
              <a:t> in each province so I needed to do research on postal codes for each city to drop unneeded postal codes</a:t>
            </a:r>
          </a:p>
          <a:p>
            <a:r>
              <a:rPr lang="en-US" sz="2800" dirty="0"/>
              <a:t>The loaded data had 746 rows and 8 columns </a:t>
            </a:r>
          </a:p>
          <a:p>
            <a:r>
              <a:rPr lang="en-US" sz="2800" dirty="0"/>
              <a:t>Cleaned dataset contained 189 </a:t>
            </a:r>
            <a:r>
              <a:rPr lang="en-US" sz="2800" dirty="0" err="1"/>
              <a:t>neighbourhoods</a:t>
            </a:r>
            <a:r>
              <a:rPr lang="en-US" sz="2800" dirty="0"/>
              <a:t> (rows) and 5 columns</a:t>
            </a:r>
          </a:p>
        </p:txBody>
      </p:sp>
    </p:spTree>
    <p:extLst>
      <p:ext uri="{BB962C8B-B14F-4D97-AF65-F5344CB8AC3E}">
        <p14:creationId xmlns:p14="http://schemas.microsoft.com/office/powerpoint/2010/main" val="3467925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610"/>
          </a:xfrm>
        </p:spPr>
        <p:txBody>
          <a:bodyPr>
            <a:normAutofit/>
          </a:bodyPr>
          <a:lstStyle/>
          <a:p>
            <a:r>
              <a:rPr lang="en-US" dirty="0">
                <a:cs typeface="Calibri" panose="020F0502020204030204" pitchFamily="34" charset="0"/>
              </a:rPr>
              <a:t>Mapping the </a:t>
            </a:r>
            <a:r>
              <a:rPr lang="en-US" dirty="0" err="1">
                <a:cs typeface="Calibri" panose="020F0502020204030204" pitchFamily="34" charset="0"/>
              </a:rPr>
              <a:t>Neighbourhood</a:t>
            </a:r>
            <a:r>
              <a:rPr lang="en-US" dirty="0">
                <a:cs typeface="Calibri" panose="020F0502020204030204" pitchFamily="34" charset="0"/>
              </a:rPr>
              <a:t> Data</a:t>
            </a:r>
          </a:p>
        </p:txBody>
      </p:sp>
      <p:pic>
        <p:nvPicPr>
          <p:cNvPr id="4" name="Content Placeholder 3" descr="Map&#10;&#10;Description automatically generated">
            <a:extLst>
              <a:ext uri="{FF2B5EF4-FFF2-40B4-BE49-F238E27FC236}">
                <a16:creationId xmlns:a16="http://schemas.microsoft.com/office/drawing/2014/main" id="{508470C5-E28C-46CF-BD77-BDB2D2A1976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1559" r="12305" b="9975"/>
          <a:stretch/>
        </p:blipFill>
        <p:spPr>
          <a:xfrm>
            <a:off x="2783632" y="3829738"/>
            <a:ext cx="3096344" cy="2520280"/>
          </a:xfrm>
          <a:prstGeom prst="rect">
            <a:avLst/>
          </a:prstGeom>
          <a:ln w="12700">
            <a:solidFill>
              <a:schemeClr val="bg2"/>
            </a:solidFill>
          </a:ln>
        </p:spPr>
      </p:pic>
      <p:pic>
        <p:nvPicPr>
          <p:cNvPr id="6" name="Picture 5" descr="Chart, map&#10;&#10;Description automatically generated">
            <a:extLst>
              <a:ext uri="{FF2B5EF4-FFF2-40B4-BE49-F238E27FC236}">
                <a16:creationId xmlns:a16="http://schemas.microsoft.com/office/drawing/2014/main" id="{6A3E8877-9D27-446B-85B9-1EF496DFB398}"/>
              </a:ext>
            </a:extLst>
          </p:cNvPr>
          <p:cNvPicPr/>
          <p:nvPr/>
        </p:nvPicPr>
        <p:blipFill rotWithShape="1">
          <a:blip r:embed="rId3"/>
          <a:srcRect l="17362" r="16879" b="10761"/>
          <a:stretch/>
        </p:blipFill>
        <p:spPr bwMode="auto">
          <a:xfrm>
            <a:off x="8219838" y="3820246"/>
            <a:ext cx="3096344" cy="2520280"/>
          </a:xfrm>
          <a:prstGeom prst="rect">
            <a:avLst/>
          </a:prstGeom>
          <a:ln w="12700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51C171F2-77C7-48F7-B3B3-B2E26AA4B8E3}"/>
              </a:ext>
            </a:extLst>
          </p:cNvPr>
          <p:cNvPicPr/>
          <p:nvPr/>
        </p:nvPicPr>
        <p:blipFill rotWithShape="1">
          <a:blip r:embed="rId4"/>
          <a:srcRect l="18658" r="15629" b="10680"/>
          <a:stretch/>
        </p:blipFill>
        <p:spPr bwMode="auto">
          <a:xfrm>
            <a:off x="628457" y="1181097"/>
            <a:ext cx="3096344" cy="2520280"/>
          </a:xfrm>
          <a:prstGeom prst="rect">
            <a:avLst/>
          </a:prstGeom>
          <a:ln w="635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4BAC2006-6AA1-434C-A793-06372E38D629}"/>
              </a:ext>
            </a:extLst>
          </p:cNvPr>
          <p:cNvPicPr/>
          <p:nvPr/>
        </p:nvPicPr>
        <p:blipFill rotWithShape="1">
          <a:blip r:embed="rId5"/>
          <a:srcRect l="13909" t="4988" r="19635" b="4988"/>
          <a:stretch/>
        </p:blipFill>
        <p:spPr>
          <a:xfrm>
            <a:off x="5663952" y="1181909"/>
            <a:ext cx="3096344" cy="2520280"/>
          </a:xfrm>
          <a:prstGeom prst="rect">
            <a:avLst/>
          </a:prstGeom>
          <a:ln w="12700">
            <a:solidFill>
              <a:schemeClr val="bg2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3321EB2-484B-4FF6-AA4B-EC50DB74E39B}"/>
              </a:ext>
            </a:extLst>
          </p:cNvPr>
          <p:cNvSpPr txBox="1"/>
          <p:nvPr/>
        </p:nvSpPr>
        <p:spPr>
          <a:xfrm>
            <a:off x="8760296" y="1151507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Calgary</a:t>
            </a:r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DED8D8-C7A1-40D4-BB05-17954B9D410E}"/>
              </a:ext>
            </a:extLst>
          </p:cNvPr>
          <p:cNvSpPr txBox="1"/>
          <p:nvPr/>
        </p:nvSpPr>
        <p:spPr>
          <a:xfrm>
            <a:off x="3747579" y="1151507"/>
            <a:ext cx="1684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Vancouver</a:t>
            </a:r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B18E33-8C40-410A-94F3-CA3A938FAFEC}"/>
              </a:ext>
            </a:extLst>
          </p:cNvPr>
          <p:cNvSpPr txBox="1"/>
          <p:nvPr/>
        </p:nvSpPr>
        <p:spPr>
          <a:xfrm>
            <a:off x="893654" y="3824505"/>
            <a:ext cx="1801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Ottawa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180B47-3A50-4FBC-876A-94EBEA3B3EA3}"/>
              </a:ext>
            </a:extLst>
          </p:cNvPr>
          <p:cNvSpPr txBox="1"/>
          <p:nvPr/>
        </p:nvSpPr>
        <p:spPr>
          <a:xfrm>
            <a:off x="6240016" y="3824505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Montreal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49650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610"/>
          </a:xfrm>
        </p:spPr>
        <p:txBody>
          <a:bodyPr/>
          <a:lstStyle/>
          <a:p>
            <a:r>
              <a:rPr lang="en-US" dirty="0">
                <a:cs typeface="Calibri" panose="020F0502020204030204" pitchFamily="34" charset="0"/>
              </a:rPr>
              <a:t>Data Acquisition and Cleaning – Venue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4784"/>
            <a:ext cx="10515600" cy="4692179"/>
          </a:xfrm>
        </p:spPr>
        <p:txBody>
          <a:bodyPr>
            <a:normAutofit/>
          </a:bodyPr>
          <a:lstStyle/>
          <a:p>
            <a:r>
              <a:rPr lang="en-US" sz="2800" dirty="0"/>
              <a:t>Retrieved venue data from foursquare using latitude and longitude values from the postal code data</a:t>
            </a:r>
          </a:p>
          <a:p>
            <a:r>
              <a:rPr lang="en-US" sz="2800" dirty="0"/>
              <a:t>I got the venues for each </a:t>
            </a:r>
            <a:r>
              <a:rPr lang="en-US" sz="2800" dirty="0" err="1"/>
              <a:t>neighbourhood</a:t>
            </a:r>
            <a:r>
              <a:rPr lang="en-US" sz="2800" dirty="0"/>
              <a:t> and used </a:t>
            </a:r>
            <a:r>
              <a:rPr lang="en-US" sz="2800" dirty="0" err="1"/>
              <a:t>onehot</a:t>
            </a:r>
            <a:r>
              <a:rPr lang="en-US" sz="2800" dirty="0"/>
              <a:t> encoding on these fields</a:t>
            </a:r>
          </a:p>
          <a:p>
            <a:r>
              <a:rPr lang="en-US" sz="2800" dirty="0"/>
              <a:t>The dataset ended up with 189 rows and 370 features for each type of venue</a:t>
            </a:r>
          </a:p>
          <a:p>
            <a:r>
              <a:rPr lang="en-US" sz="2800" dirty="0"/>
              <a:t>Initially I wanted to use census data for demographics but I couldn’t find data that was split up by </a:t>
            </a:r>
            <a:r>
              <a:rPr lang="en-US" sz="2800" dirty="0" err="1"/>
              <a:t>neighbourhood</a:t>
            </a:r>
            <a:r>
              <a:rPr lang="en-US" sz="2800" dirty="0"/>
              <a:t> (other than for Toronto)</a:t>
            </a:r>
          </a:p>
        </p:txBody>
      </p:sp>
    </p:spTree>
    <p:extLst>
      <p:ext uri="{BB962C8B-B14F-4D97-AF65-F5344CB8AC3E}">
        <p14:creationId xmlns:p14="http://schemas.microsoft.com/office/powerpoint/2010/main" val="3142308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5602"/>
          </a:xfrm>
        </p:spPr>
        <p:txBody>
          <a:bodyPr/>
          <a:lstStyle/>
          <a:p>
            <a:r>
              <a:rPr lang="en-US" dirty="0"/>
              <a:t>Finding the Ideal K</a:t>
            </a:r>
          </a:p>
        </p:txBody>
      </p:sp>
      <p:pic>
        <p:nvPicPr>
          <p:cNvPr id="7" name="Content Placeholder 6" descr="Chart, line chart&#10;&#10;Description automatically generated">
            <a:extLst>
              <a:ext uri="{FF2B5EF4-FFF2-40B4-BE49-F238E27FC236}">
                <a16:creationId xmlns:a16="http://schemas.microsoft.com/office/drawing/2014/main" id="{813FEF60-1551-48BE-A38F-739004F1030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57100"/>
            <a:ext cx="7058000" cy="41437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279040-55B1-431C-9AD9-EC1FEA6B380A}"/>
              </a:ext>
            </a:extLst>
          </p:cNvPr>
          <p:cNvSpPr txBox="1"/>
          <p:nvPr/>
        </p:nvSpPr>
        <p:spPr>
          <a:xfrm>
            <a:off x="7896200" y="1166841"/>
            <a:ext cx="40324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 decided to try running k-means with k=10 and k=15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results weren’t ideal because many clusters contained only </a:t>
            </a:r>
            <a:r>
              <a:rPr lang="en-US" sz="2400" dirty="0" err="1"/>
              <a:t>neighbourhoods</a:t>
            </a:r>
            <a:r>
              <a:rPr lang="en-US" sz="2400" dirty="0"/>
              <a:t> from the same 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 the end I went with k=6</a:t>
            </a: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190048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610"/>
          </a:xfrm>
        </p:spPr>
        <p:txBody>
          <a:bodyPr/>
          <a:lstStyle/>
          <a:p>
            <a:r>
              <a:rPr lang="en-US" dirty="0"/>
              <a:t>Ottawa and Calgary </a:t>
            </a:r>
            <a:r>
              <a:rPr lang="en-US" dirty="0" err="1"/>
              <a:t>neighbourhoods</a:t>
            </a:r>
            <a:r>
              <a:rPr lang="en-US" dirty="0"/>
              <a:t> are similar</a:t>
            </a:r>
          </a:p>
        </p:txBody>
      </p:sp>
      <p:pic>
        <p:nvPicPr>
          <p:cNvPr id="10" name="Content Placeholder 9" descr="Map&#10;&#10;Description automatically generated">
            <a:extLst>
              <a:ext uri="{FF2B5EF4-FFF2-40B4-BE49-F238E27FC236}">
                <a16:creationId xmlns:a16="http://schemas.microsoft.com/office/drawing/2014/main" id="{41718E78-E059-48FA-869B-BF09A279F404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85253" y="2132856"/>
            <a:ext cx="5735095" cy="3658991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2A314450-43E3-4F41-BA13-6B8DF05A13A5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57952" y="2132856"/>
            <a:ext cx="4762498" cy="3658992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4A107E-6275-4474-963D-70FCB18DFC31}"/>
              </a:ext>
            </a:extLst>
          </p:cNvPr>
          <p:cNvSpPr txBox="1"/>
          <p:nvPr/>
        </p:nvSpPr>
        <p:spPr>
          <a:xfrm>
            <a:off x="485253" y="1481962"/>
            <a:ext cx="5610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Ottawa</a:t>
            </a:r>
            <a:endParaRPr lang="en-CA" sz="3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4FFF72-8CE7-446D-9C79-961A74E2307C}"/>
              </a:ext>
            </a:extLst>
          </p:cNvPr>
          <p:cNvSpPr txBox="1"/>
          <p:nvPr/>
        </p:nvSpPr>
        <p:spPr>
          <a:xfrm>
            <a:off x="6457952" y="1481962"/>
            <a:ext cx="5610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Calgary</a:t>
            </a: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118058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7610"/>
          </a:xfrm>
        </p:spPr>
        <p:txBody>
          <a:bodyPr/>
          <a:lstStyle/>
          <a:p>
            <a:r>
              <a:rPr lang="en-US" dirty="0"/>
              <a:t>All cities have similarities in their downtown cores</a:t>
            </a:r>
          </a:p>
        </p:txBody>
      </p:sp>
      <p:pic>
        <p:nvPicPr>
          <p:cNvPr id="10" name="Content Placeholder 9" descr="Map&#10;&#10;Description automatically generated">
            <a:extLst>
              <a:ext uri="{FF2B5EF4-FFF2-40B4-BE49-F238E27FC236}">
                <a16:creationId xmlns:a16="http://schemas.microsoft.com/office/drawing/2014/main" id="{41718E78-E059-48FA-869B-BF09A279F404}"/>
              </a:ext>
            </a:extLst>
          </p:cNvPr>
          <p:cNvPicPr>
            <a:picLocks noGrp="1"/>
          </p:cNvPicPr>
          <p:nvPr>
            <p:ph sz="half" idx="1"/>
          </p:nvPr>
        </p:nvPicPr>
        <p:blipFill rotWithShape="1">
          <a:blip r:embed="rId2"/>
          <a:srcRect l="1603" r="6281"/>
          <a:stretch/>
        </p:blipFill>
        <p:spPr>
          <a:xfrm>
            <a:off x="263351" y="2107389"/>
            <a:ext cx="3380009" cy="2341043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2A314450-43E3-4F41-BA13-6B8DF05A13A5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/>
          <a:srcRect l="3693" t="-240" r="4766" b="2279"/>
          <a:stretch/>
        </p:blipFill>
        <p:spPr>
          <a:xfrm>
            <a:off x="6023992" y="2107390"/>
            <a:ext cx="3096344" cy="2545746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4A107E-6275-4474-963D-70FCB18DFC31}"/>
              </a:ext>
            </a:extLst>
          </p:cNvPr>
          <p:cNvSpPr txBox="1"/>
          <p:nvPr/>
        </p:nvSpPr>
        <p:spPr>
          <a:xfrm>
            <a:off x="269229" y="1671191"/>
            <a:ext cx="5610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Ottawa</a:t>
            </a:r>
            <a:endParaRPr lang="en-CA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4FFF72-8CE7-446D-9C79-961A74E2307C}"/>
              </a:ext>
            </a:extLst>
          </p:cNvPr>
          <p:cNvSpPr txBox="1"/>
          <p:nvPr/>
        </p:nvSpPr>
        <p:spPr>
          <a:xfrm>
            <a:off x="6023993" y="1627004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Calgary</a:t>
            </a:r>
            <a:endParaRPr lang="en-CA" sz="3200" dirty="0"/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399310CD-9ACC-40AB-B0E3-ACC1B9B1D5D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9264352" y="2113653"/>
            <a:ext cx="2774795" cy="3262385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7A500DC3-53F1-488C-AACD-B24DC275396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787377" y="2107390"/>
            <a:ext cx="2092599" cy="3702824"/>
          </a:xfrm>
          <a:prstGeom prst="rect">
            <a:avLst/>
          </a:prstGeom>
          <a:ln>
            <a:solidFill>
              <a:sysClr val="windowText" lastClr="000000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0341329-ECE1-4E77-9528-44940A8AAFB1}"/>
              </a:ext>
            </a:extLst>
          </p:cNvPr>
          <p:cNvSpPr txBox="1"/>
          <p:nvPr/>
        </p:nvSpPr>
        <p:spPr>
          <a:xfrm>
            <a:off x="3787378" y="1605072"/>
            <a:ext cx="194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Montreal</a:t>
            </a:r>
            <a:endParaRPr lang="en-CA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E49AC1-2F47-450A-9873-A1C26F9650B7}"/>
              </a:ext>
            </a:extLst>
          </p:cNvPr>
          <p:cNvSpPr txBox="1"/>
          <p:nvPr/>
        </p:nvSpPr>
        <p:spPr>
          <a:xfrm>
            <a:off x="9208589" y="1596619"/>
            <a:ext cx="1783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Vancouver</a:t>
            </a:r>
            <a:endParaRPr lang="en-CA" sz="32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23A0A0B-BEBE-4660-9AF7-16D888E1FDE6}"/>
              </a:ext>
            </a:extLst>
          </p:cNvPr>
          <p:cNvSpPr/>
          <p:nvPr/>
        </p:nvSpPr>
        <p:spPr>
          <a:xfrm>
            <a:off x="1368688" y="2324922"/>
            <a:ext cx="1080120" cy="96572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C324DA5-98BB-40A8-ABE0-43C1CF41F5CF}"/>
              </a:ext>
            </a:extLst>
          </p:cNvPr>
          <p:cNvSpPr/>
          <p:nvPr/>
        </p:nvSpPr>
        <p:spPr>
          <a:xfrm>
            <a:off x="7068109" y="2897402"/>
            <a:ext cx="1080120" cy="96572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618E079-4477-499B-961D-AA57A3F31CE4}"/>
              </a:ext>
            </a:extLst>
          </p:cNvPr>
          <p:cNvSpPr/>
          <p:nvPr/>
        </p:nvSpPr>
        <p:spPr>
          <a:xfrm>
            <a:off x="4331804" y="4287207"/>
            <a:ext cx="1080120" cy="96572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236A25B-5BBF-4F73-AF99-EB0E51B14E35}"/>
              </a:ext>
            </a:extLst>
          </p:cNvPr>
          <p:cNvSpPr/>
          <p:nvPr/>
        </p:nvSpPr>
        <p:spPr>
          <a:xfrm>
            <a:off x="9768408" y="3290643"/>
            <a:ext cx="1080120" cy="96572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27901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5800"/>
          </a:xfrm>
        </p:spPr>
        <p:txBody>
          <a:bodyPr/>
          <a:lstStyle/>
          <a:p>
            <a:r>
              <a:rPr lang="en-US" dirty="0"/>
              <a:t>Using the function to find similar </a:t>
            </a:r>
            <a:r>
              <a:rPr lang="en-US" dirty="0" err="1"/>
              <a:t>neighbourhoods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2736" y="1628800"/>
            <a:ext cx="5616252" cy="4560863"/>
          </a:xfrm>
        </p:spPr>
        <p:txBody>
          <a:bodyPr/>
          <a:lstStyle/>
          <a:p>
            <a:r>
              <a:rPr lang="en-US" sz="2400" dirty="0"/>
              <a:t>Use a line of code similar to what’s shown on the right to get a </a:t>
            </a:r>
            <a:r>
              <a:rPr lang="en-US" sz="2400" dirty="0" err="1"/>
              <a:t>dataframe</a:t>
            </a:r>
            <a:r>
              <a:rPr lang="en-US" sz="2400" dirty="0"/>
              <a:t> with a list of similar </a:t>
            </a:r>
            <a:r>
              <a:rPr lang="en-US" sz="2400" dirty="0" err="1"/>
              <a:t>neighbourhoods</a:t>
            </a:r>
            <a:endParaRPr lang="en-US" sz="2400" dirty="0"/>
          </a:p>
          <a:p>
            <a:r>
              <a:rPr lang="en-US" sz="2400" dirty="0"/>
              <a:t>Option to exclude the city the current </a:t>
            </a:r>
            <a:r>
              <a:rPr lang="en-US" sz="2400" dirty="0" err="1"/>
              <a:t>neighbourhood</a:t>
            </a:r>
            <a:r>
              <a:rPr lang="en-US" sz="2400" dirty="0"/>
              <a:t> is in (for the </a:t>
            </a:r>
            <a:r>
              <a:rPr lang="en-US" sz="2400" dirty="0" err="1"/>
              <a:t>usecase</a:t>
            </a:r>
            <a:r>
              <a:rPr lang="en-US" sz="2400" dirty="0"/>
              <a:t> of someone moving to a new city)</a:t>
            </a:r>
          </a:p>
          <a:p>
            <a:r>
              <a:rPr lang="en-US" sz="2400" dirty="0"/>
              <a:t>Option to only show a list of </a:t>
            </a:r>
            <a:r>
              <a:rPr lang="en-US" sz="2400" dirty="0" err="1"/>
              <a:t>neighbourhoods</a:t>
            </a:r>
            <a:r>
              <a:rPr lang="en-US" sz="2400" dirty="0"/>
              <a:t> (not most common venues) with </a:t>
            </a:r>
            <a:r>
              <a:rPr lang="en-US" sz="2400" dirty="0" err="1"/>
              <a:t>neigh_list</a:t>
            </a:r>
            <a:r>
              <a:rPr lang="en-US" sz="2400" dirty="0"/>
              <a:t> Boolean parameter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8DB6DE-9291-4303-9AC8-55724C5D0973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735960" y="1680441"/>
            <a:ext cx="6099604" cy="261249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17F0648-18C3-439C-8D12-F66839CFA9AE}"/>
              </a:ext>
            </a:extLst>
          </p:cNvPr>
          <p:cNvPicPr/>
          <p:nvPr/>
        </p:nvPicPr>
        <p:blipFill rotWithShape="1">
          <a:blip r:embed="rId3"/>
          <a:srcRect r="51596"/>
          <a:stretch/>
        </p:blipFill>
        <p:spPr>
          <a:xfrm>
            <a:off x="5977636" y="2289754"/>
            <a:ext cx="5616252" cy="361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061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ITY SKETCH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3.potx" id="{55B65C5C-2110-41C9-9432-67D739EC5CFC}" vid="{FDE12540-4521-4F30-863D-D54DD2EE1C3B}"/>
    </a:ext>
  </a:extLst>
</a:theme>
</file>

<file path=ppt/theme/theme2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office city sketch presentation background (widescreen)</Template>
  <TotalTime>186</TotalTime>
  <Words>501</Words>
  <Application>Microsoft Office PowerPoint</Application>
  <PresentationFormat>Widescreen</PresentationFormat>
  <Paragraphs>54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Schoolbook</vt:lpstr>
      <vt:lpstr>CITY SKETCH 16X9</vt:lpstr>
      <vt:lpstr>Determining Similarity of Canadian Neighbourhoods</vt:lpstr>
      <vt:lpstr>When moving cities, it’s hard to know where to look</vt:lpstr>
      <vt:lpstr>Data Acquisition and Cleaning – Postal Code Data</vt:lpstr>
      <vt:lpstr>Mapping the Neighbourhood Data</vt:lpstr>
      <vt:lpstr>Data Acquisition and Cleaning – Venue Data</vt:lpstr>
      <vt:lpstr>Finding the Ideal K</vt:lpstr>
      <vt:lpstr>Ottawa and Calgary neighbourhoods are similar</vt:lpstr>
      <vt:lpstr>All cities have similarities in their downtown cores</vt:lpstr>
      <vt:lpstr>Using the function to find similar neighbourhoods</vt:lpstr>
      <vt:lpstr>Problems with the Model</vt:lpstr>
      <vt:lpstr>Conclusion and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Determining Similarity of Canadian Neighbourhoods</dc:title>
  <dc:creator>Chloe Pomeroy</dc:creator>
  <cp:lastModifiedBy>Chloe Pomeroy</cp:lastModifiedBy>
  <cp:revision>14</cp:revision>
  <dcterms:created xsi:type="dcterms:W3CDTF">2021-06-18T16:13:23Z</dcterms:created>
  <dcterms:modified xsi:type="dcterms:W3CDTF">2021-06-18T19:19:44Z</dcterms:modified>
</cp:coreProperties>
</file>

<file path=docProps/thumbnail.jpeg>
</file>